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199313" cy="10799763"/>
  <p:notesSz cx="6858000" cy="9144000"/>
  <p:embeddedFontLst>
    <p:embeddedFont>
      <p:font typeface="Open Sans" panose="020B0604020202020204" charset="0"/>
      <p:regular r:id="rId4"/>
      <p:bold r:id="rId5"/>
      <p:italic r:id="rId6"/>
      <p:boldItalic r:id="rId7"/>
    </p:embeddedFont>
    <p:embeddedFont>
      <p:font typeface="Montserrat ExtraBold" panose="020B0604020202020204" charset="-18"/>
      <p:bold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71" autoAdjust="0"/>
  </p:normalViewPr>
  <p:slideViewPr>
    <p:cSldViewPr snapToGrid="0">
      <p:cViewPr>
        <p:scale>
          <a:sx n="90" d="100"/>
          <a:sy n="90" d="100"/>
        </p:scale>
        <p:origin x="1362" y="-1686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86312" y="685800"/>
            <a:ext cx="228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49489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200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45440" y="1563412"/>
            <a:ext cx="6709200" cy="4310100"/>
          </a:xfrm>
          <a:prstGeom prst="rect">
            <a:avLst/>
          </a:prstGeom>
        </p:spPr>
        <p:txBody>
          <a:bodyPr spcFirstLastPara="1" wrap="square" lIns="121300" tIns="121300" rIns="121300" bIns="1213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45433" y="5950919"/>
            <a:ext cx="6709200" cy="16644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671227" y="9791531"/>
            <a:ext cx="432000" cy="8262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45433" y="2322572"/>
            <a:ext cx="6709200" cy="4122900"/>
          </a:xfrm>
          <a:prstGeom prst="rect">
            <a:avLst/>
          </a:prstGeom>
        </p:spPr>
        <p:txBody>
          <a:bodyPr spcFirstLastPara="1" wrap="square" lIns="121300" tIns="121300" rIns="121300" bIns="1213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45433" y="6618845"/>
            <a:ext cx="6709200" cy="27312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rmAutofit/>
          </a:bodyPr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671227" y="9791531"/>
            <a:ext cx="432000" cy="8262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671227" y="9791531"/>
            <a:ext cx="432000" cy="8262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45433" y="4516220"/>
            <a:ext cx="6709200" cy="17673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671227" y="9791531"/>
            <a:ext cx="432000" cy="8262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45433" y="934436"/>
            <a:ext cx="6709200" cy="12027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45433" y="2419895"/>
            <a:ext cx="6709200" cy="71733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671227" y="9791531"/>
            <a:ext cx="432000" cy="8262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45433" y="934436"/>
            <a:ext cx="6709200" cy="12027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45433" y="2419895"/>
            <a:ext cx="3149400" cy="71733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805039" y="2419895"/>
            <a:ext cx="3149400" cy="71733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671227" y="9791531"/>
            <a:ext cx="432000" cy="8262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45433" y="934436"/>
            <a:ext cx="6709200" cy="12027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671227" y="9791531"/>
            <a:ext cx="432000" cy="8262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45433" y="1166614"/>
            <a:ext cx="2211000" cy="1586700"/>
          </a:xfrm>
          <a:prstGeom prst="rect">
            <a:avLst/>
          </a:prstGeom>
        </p:spPr>
        <p:txBody>
          <a:bodyPr spcFirstLastPara="1" wrap="square" lIns="121300" tIns="121300" rIns="121300" bIns="1213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45433" y="2917795"/>
            <a:ext cx="2211000" cy="66759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rm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671227" y="9791531"/>
            <a:ext cx="432000" cy="8262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86024" y="945197"/>
            <a:ext cx="5014200" cy="85896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671227" y="9791531"/>
            <a:ext cx="432000" cy="8262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600000" y="-262"/>
            <a:ext cx="3600000" cy="108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300" tIns="121300" rIns="121300" bIns="1213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09055" y="2589344"/>
            <a:ext cx="3185100" cy="3112500"/>
          </a:xfrm>
          <a:prstGeom prst="rect">
            <a:avLst/>
          </a:prstGeom>
        </p:spPr>
        <p:txBody>
          <a:bodyPr spcFirstLastPara="1" wrap="square" lIns="121300" tIns="121300" rIns="121300" bIns="1213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09055" y="5885722"/>
            <a:ext cx="3185100" cy="25932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889370" y="1520367"/>
            <a:ext cx="3021300" cy="77589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671227" y="9791531"/>
            <a:ext cx="432000" cy="8262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45433" y="8883097"/>
            <a:ext cx="4723500" cy="12705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671227" y="9791531"/>
            <a:ext cx="432000" cy="8262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5433" y="934436"/>
            <a:ext cx="6709200" cy="12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300" tIns="121300" rIns="121300" bIns="121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5433" y="2419895"/>
            <a:ext cx="6709200" cy="71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300" tIns="121300" rIns="121300" bIns="121300" anchor="t" anchorCtr="0">
            <a:norm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671227" y="9791531"/>
            <a:ext cx="432000" cy="8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300" tIns="121300" rIns="121300" bIns="12130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ometabadec@seznam.cz" TargetMode="External"/><Relationship Id="rId5" Type="http://schemas.openxmlformats.org/officeDocument/2006/relationships/hyperlink" Target="mailto:miluska.dobesova@gmail.com" TargetMode="External"/><Relationship Id="rId4" Type="http://schemas.openxmlformats.org/officeDocument/2006/relationships/hyperlink" Target="https://www.cuscz.cz/novinky/aktualni-opatreni-ve-vztahu-ke-sportu.html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5"/>
            <a:ext cx="7200000" cy="108000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45425" y="90750"/>
            <a:ext cx="6709200" cy="8445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rmAutofit fontScale="92500" lnSpcReduction="2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SKP KOMETA BRNO POŘÁDÁ TURNAJ</a:t>
            </a:r>
            <a:endParaRPr sz="20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KATEGORIE</a:t>
            </a:r>
            <a:endParaRPr sz="20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245425" y="858500"/>
            <a:ext cx="6709200" cy="1023600"/>
          </a:xfrm>
          <a:prstGeom prst="rect">
            <a:avLst/>
          </a:prstGeom>
        </p:spPr>
        <p:txBody>
          <a:bodyPr spcFirstLastPara="1" wrap="square" lIns="121300" tIns="121300" rIns="121300" bIns="121300" anchor="ctr" anchorCtr="0">
            <a:noAutofit/>
          </a:bodyPr>
          <a:lstStyle/>
          <a:p>
            <a:pPr marL="0" lvl="0" indent="0">
              <a:lnSpc>
                <a:spcPct val="115000"/>
              </a:lnSpc>
            </a:pPr>
            <a:r>
              <a:rPr lang="cs" sz="6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OP</a:t>
            </a:r>
            <a:r>
              <a:rPr lang="cs" sz="6600" dirty="0" smtClean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U15 </a:t>
            </a:r>
            <a:r>
              <a:rPr lang="cs-CZ" sz="6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</a:rPr>
              <a:t>&amp;</a:t>
            </a:r>
            <a:r>
              <a:rPr lang="cs" sz="6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</a:t>
            </a:r>
            <a:r>
              <a:rPr lang="cs" sz="6600" dirty="0" smtClean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U19</a:t>
            </a:r>
            <a:endParaRPr sz="66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245425" y="1958250"/>
            <a:ext cx="6709200" cy="13560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rmAutofit fontScale="85000" lnSpcReduction="2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3300" b="1" dirty="0" smtClea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sobota 10.</a:t>
            </a:r>
            <a:r>
              <a:rPr lang="cs" sz="33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 </a:t>
            </a:r>
            <a:r>
              <a:rPr lang="cs" sz="3300" b="1" dirty="0" smtClea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09.</a:t>
            </a:r>
            <a:r>
              <a:rPr lang="cs" sz="33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 2022 </a:t>
            </a:r>
            <a:endParaRPr sz="33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333"/>
              <a:buFont typeface="Arial"/>
              <a:buNone/>
            </a:pPr>
            <a:r>
              <a:rPr lang="cs" sz="33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hala Badminton Líšeň, 6 kurtů </a:t>
            </a:r>
            <a:endParaRPr sz="33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cs" sz="2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Úlehlova 3050/16, 628 00 Brno-Líšeň</a:t>
            </a:r>
            <a:endParaRPr sz="33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790550" y="3432850"/>
            <a:ext cx="3206700" cy="1877825"/>
          </a:xfrm>
          <a:prstGeom prst="rect">
            <a:avLst/>
          </a:prstGeom>
          <a:solidFill>
            <a:srgbClr val="5469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790550" y="5505200"/>
            <a:ext cx="3206700" cy="2137525"/>
          </a:xfrm>
          <a:prstGeom prst="rect">
            <a:avLst/>
          </a:prstGeom>
          <a:solidFill>
            <a:srgbClr val="5469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3790550" y="7709375"/>
            <a:ext cx="3206700" cy="1023600"/>
          </a:xfrm>
          <a:prstGeom prst="rect">
            <a:avLst/>
          </a:prstGeom>
          <a:solidFill>
            <a:srgbClr val="5469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3790550" y="8799625"/>
            <a:ext cx="3206700" cy="1311300"/>
          </a:xfrm>
          <a:prstGeom prst="rect">
            <a:avLst/>
          </a:prstGeom>
          <a:solidFill>
            <a:srgbClr val="5469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1270759" y="10115189"/>
            <a:ext cx="4591200" cy="4404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900" dirty="0">
                <a:solidFill>
                  <a:srgbClr val="FFFFFF"/>
                </a:solidFill>
              </a:rPr>
              <a:t>Prosíme Vás o dodržení všech hygienických a provozních opatření pro vnitřní sportoviště dle nařízení Vlády ČR platné v době konání turnaje. Aktuální opatření naleznete na stránkách ČBaS, resp. České unii sportu </a:t>
            </a:r>
            <a:r>
              <a:rPr lang="cs" sz="900" u="sng" dirty="0">
                <a:solidFill>
                  <a:schemeClr val="hlink"/>
                </a:solidFill>
                <a:hlinkClick r:id="rId4"/>
              </a:rPr>
              <a:t>ZDE</a:t>
            </a:r>
            <a:r>
              <a:rPr lang="cs" sz="900" b="1" dirty="0">
                <a:solidFill>
                  <a:srgbClr val="FFFFFF"/>
                </a:solidFill>
              </a:rPr>
              <a:t>.</a:t>
            </a:r>
            <a:endParaRPr sz="900" b="1" dirty="0">
              <a:solidFill>
                <a:srgbClr val="FFFFFF"/>
              </a:solidFill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247350" y="1958975"/>
            <a:ext cx="67053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3"/>
          <p:cNvCxnSpPr/>
          <p:nvPr/>
        </p:nvCxnSpPr>
        <p:spPr>
          <a:xfrm>
            <a:off x="247350" y="3304875"/>
            <a:ext cx="67053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790425" y="3389725"/>
            <a:ext cx="3206700" cy="19446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Autofit/>
          </a:bodyPr>
          <a:lstStyle/>
          <a:p>
            <a:pPr marL="0" lvl="0" indent="0" algn="l">
              <a:lnSpc>
                <a:spcPct val="115000"/>
              </a:lnSpc>
            </a:pPr>
            <a:r>
              <a:rPr lang="cs" sz="1100" b="1" dirty="0">
                <a:solidFill>
                  <a:srgbClr val="FFFFFF"/>
                </a:solidFill>
              </a:rPr>
              <a:t>Právo startu: </a:t>
            </a:r>
            <a:r>
              <a:rPr lang="cs" sz="1100" dirty="0">
                <a:solidFill>
                  <a:srgbClr val="FFFFFF"/>
                </a:solidFill>
              </a:rPr>
              <a:t>hráči </a:t>
            </a:r>
            <a:r>
              <a:rPr lang="cs" sz="1100" dirty="0" smtClean="0">
                <a:solidFill>
                  <a:srgbClr val="FFFFFF"/>
                </a:solidFill>
              </a:rPr>
              <a:t>s </a:t>
            </a:r>
            <a:r>
              <a:rPr lang="cs" sz="1100" dirty="0">
                <a:solidFill>
                  <a:srgbClr val="FFFFFF"/>
                </a:solidFill>
              </a:rPr>
              <a:t>platnou </a:t>
            </a:r>
            <a:r>
              <a:rPr lang="cs" sz="1100" dirty="0" smtClean="0">
                <a:solidFill>
                  <a:srgbClr val="FFFFFF"/>
                </a:solidFill>
              </a:rPr>
              <a:t>hráčskou licencí  v kategorii U15 </a:t>
            </a:r>
            <a:r>
              <a:rPr lang="cs-CZ" sz="1100" dirty="0" smtClean="0">
                <a:solidFill>
                  <a:schemeClr val="bg1">
                    <a:lumMod val="95000"/>
                  </a:schemeClr>
                </a:solidFill>
              </a:rPr>
              <a:t>&amp; U19. Turnaj je uzavřený pro hráče z jiných oblastí. Nasazení dle žebříčku kategorie U15 </a:t>
            </a:r>
            <a:r>
              <a:rPr lang="cs-CZ" sz="1100" dirty="0">
                <a:solidFill>
                  <a:schemeClr val="bg1">
                    <a:lumMod val="95000"/>
                  </a:schemeClr>
                </a:solidFill>
              </a:rPr>
              <a:t>&amp; </a:t>
            </a:r>
            <a:r>
              <a:rPr lang="cs-CZ" sz="1100" dirty="0" smtClean="0">
                <a:solidFill>
                  <a:schemeClr val="bg1">
                    <a:lumMod val="95000"/>
                  </a:schemeClr>
                </a:solidFill>
              </a:rPr>
              <a:t>U19 platného </a:t>
            </a:r>
            <a:r>
              <a:rPr lang="cs-CZ" sz="1100" smtClean="0">
                <a:solidFill>
                  <a:schemeClr val="bg1">
                    <a:lumMod val="95000"/>
                  </a:schemeClr>
                </a:solidFill>
              </a:rPr>
              <a:t>k </a:t>
            </a:r>
            <a:r>
              <a:rPr lang="cs-CZ" sz="1100" smtClean="0">
                <a:solidFill>
                  <a:schemeClr val="bg1">
                    <a:lumMod val="95000"/>
                  </a:schemeClr>
                </a:solidFill>
              </a:rPr>
              <a:t>01.</a:t>
            </a:r>
            <a:r>
              <a:rPr lang="cs" sz="1100" dirty="0">
                <a:solidFill>
                  <a:srgbClr val="FFFFFF"/>
                </a:solidFill>
              </a:rPr>
              <a:t> </a:t>
            </a:r>
            <a:r>
              <a:rPr lang="cs" sz="1100" dirty="0" smtClean="0">
                <a:solidFill>
                  <a:srgbClr val="FFFFFF"/>
                </a:solidFill>
              </a:rPr>
              <a:t>09.</a:t>
            </a:r>
            <a:r>
              <a:rPr lang="cs" sz="1100" dirty="0">
                <a:solidFill>
                  <a:srgbClr val="FFFFFF"/>
                </a:solidFill>
              </a:rPr>
              <a:t> </a:t>
            </a:r>
            <a:r>
              <a:rPr lang="cs" sz="1100" dirty="0" smtClean="0">
                <a:solidFill>
                  <a:srgbClr val="FFFFFF"/>
                </a:solidFill>
              </a:rPr>
              <a:t>2022</a:t>
            </a:r>
          </a:p>
          <a:p>
            <a:pPr marL="0" lvl="0" indent="0" algn="l">
              <a:lnSpc>
                <a:spcPct val="115000"/>
              </a:lnSpc>
            </a:pPr>
            <a:r>
              <a:rPr lang="cs" sz="1100" dirty="0" smtClean="0">
                <a:solidFill>
                  <a:srgbClr val="FFFFFF"/>
                </a:solidFill>
              </a:rPr>
              <a:t> </a:t>
            </a:r>
            <a:endParaRPr sz="11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b="1" dirty="0">
                <a:solidFill>
                  <a:srgbClr val="FFFFFF"/>
                </a:solidFill>
              </a:rPr>
              <a:t>Disciplíny: </a:t>
            </a:r>
            <a:r>
              <a:rPr lang="cs" sz="1100" dirty="0">
                <a:solidFill>
                  <a:srgbClr val="FFFFFF"/>
                </a:solidFill>
              </a:rPr>
              <a:t>DCH, DD, ČCH, ČD, SČ </a:t>
            </a:r>
            <a:endParaRPr sz="11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b="1" dirty="0">
                <a:solidFill>
                  <a:srgbClr val="FFFFFF"/>
                </a:solidFill>
              </a:rPr>
              <a:t>Míče: </a:t>
            </a:r>
            <a:r>
              <a:rPr lang="cs" sz="1100" dirty="0">
                <a:solidFill>
                  <a:srgbClr val="FFFFFF"/>
                </a:solidFill>
              </a:rPr>
              <a:t>vlastní dle směrnice ČBaS </a:t>
            </a:r>
            <a:endParaRPr sz="11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b="1" dirty="0">
                <a:solidFill>
                  <a:srgbClr val="FFFFFF"/>
                </a:solidFill>
              </a:rPr>
              <a:t>Startovné: </a:t>
            </a:r>
            <a:r>
              <a:rPr lang="cs" sz="1100" dirty="0">
                <a:solidFill>
                  <a:srgbClr val="FFFFFF"/>
                </a:solidFill>
              </a:rPr>
              <a:t>150 Kč za disciplínu a hráče</a:t>
            </a:r>
            <a:endParaRPr sz="1100" dirty="0">
              <a:solidFill>
                <a:srgbClr val="FFFFFF"/>
              </a:solidFill>
            </a:endParaRPr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3796249" y="5418751"/>
            <a:ext cx="3277200" cy="2005799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b="1" dirty="0">
                <a:solidFill>
                  <a:srgbClr val="FFFFFF"/>
                </a:solidFill>
              </a:rPr>
              <a:t>Hrací systém: </a:t>
            </a:r>
            <a:r>
              <a:rPr lang="cs" sz="1100" dirty="0">
                <a:solidFill>
                  <a:srgbClr val="FFFFFF"/>
                </a:solidFill>
              </a:rPr>
              <a:t>vylučovací systém K.O., pořadatel si vyhrazuje právo upravit herní systém v závislosti na počtu přihlášených </a:t>
            </a:r>
            <a:endParaRPr sz="11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100" b="1" dirty="0">
                <a:solidFill>
                  <a:schemeClr val="lt1"/>
                </a:solidFill>
              </a:rPr>
              <a:t>Ceny: </a:t>
            </a:r>
            <a:r>
              <a:rPr lang="cs" sz="1100" dirty="0">
                <a:solidFill>
                  <a:schemeClr val="lt1"/>
                </a:solidFill>
              </a:rPr>
              <a:t>diplomy, </a:t>
            </a:r>
            <a:r>
              <a:rPr lang="cs" sz="1100" dirty="0" smtClean="0">
                <a:solidFill>
                  <a:schemeClr val="lt1"/>
                </a:solidFill>
              </a:rPr>
              <a:t>medaile</a:t>
            </a:r>
            <a:endParaRPr sz="11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b="1" dirty="0">
                <a:solidFill>
                  <a:srgbClr val="FFFFFF"/>
                </a:solidFill>
              </a:rPr>
              <a:t>Losování: </a:t>
            </a:r>
            <a:r>
              <a:rPr lang="cs" sz="1100" dirty="0">
                <a:solidFill>
                  <a:srgbClr val="FFFFFF"/>
                </a:solidFill>
              </a:rPr>
              <a:t>v pátek </a:t>
            </a:r>
            <a:r>
              <a:rPr lang="cs" sz="1100" dirty="0" smtClean="0">
                <a:solidFill>
                  <a:srgbClr val="FFFFFF"/>
                </a:solidFill>
              </a:rPr>
              <a:t>09.</a:t>
            </a:r>
            <a:r>
              <a:rPr lang="cs" sz="1100" dirty="0">
                <a:solidFill>
                  <a:srgbClr val="FFFFFF"/>
                </a:solidFill>
              </a:rPr>
              <a:t> </a:t>
            </a:r>
            <a:r>
              <a:rPr lang="cs" sz="1100" dirty="0" smtClean="0">
                <a:solidFill>
                  <a:srgbClr val="FFFFFF"/>
                </a:solidFill>
              </a:rPr>
              <a:t>09.</a:t>
            </a:r>
            <a:r>
              <a:rPr lang="cs" sz="1100" dirty="0">
                <a:solidFill>
                  <a:srgbClr val="FFFFFF"/>
                </a:solidFill>
              </a:rPr>
              <a:t> 2022 </a:t>
            </a:r>
            <a:endParaRPr sz="11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b="1" dirty="0">
                <a:solidFill>
                  <a:schemeClr val="lt1"/>
                </a:solidFill>
              </a:rPr>
              <a:t>Vrchní rozhodčí: </a:t>
            </a:r>
            <a:endParaRPr sz="1100" b="1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dirty="0" smtClean="0">
                <a:solidFill>
                  <a:schemeClr val="lt1"/>
                </a:solidFill>
              </a:rPr>
              <a:t>OP U15 – Miluška Dobešová, </a:t>
            </a:r>
            <a:r>
              <a:rPr lang="cs" sz="1100" dirty="0">
                <a:solidFill>
                  <a:schemeClr val="lt1"/>
                </a:solidFill>
              </a:rPr>
              <a:t>e-mail </a:t>
            </a:r>
            <a:r>
              <a:rPr lang="cs" sz="1100" u="sng" dirty="0" smtClean="0">
                <a:solidFill>
                  <a:srgbClr val="F3F3F3"/>
                </a:solidFill>
                <a:hlinkClick r:id="rId5"/>
              </a:rPr>
              <a:t>miluska.dobesova@gmail.com</a:t>
            </a:r>
            <a:endParaRPr lang="cs" sz="1100" u="sng" dirty="0" smtClean="0">
              <a:solidFill>
                <a:srgbClr val="F3F3F3"/>
              </a:solidFill>
            </a:endParaRPr>
          </a:p>
          <a:p>
            <a:pPr marL="0" lvl="0" indent="0" algn="l">
              <a:lnSpc>
                <a:spcPct val="115000"/>
              </a:lnSpc>
            </a:pPr>
            <a:r>
              <a:rPr lang="cs" sz="1100" dirty="0">
                <a:solidFill>
                  <a:schemeClr val="lt1"/>
                </a:solidFill>
              </a:rPr>
              <a:t>O</a:t>
            </a:r>
            <a:r>
              <a:rPr lang="cs" sz="1100" dirty="0" smtClean="0">
                <a:solidFill>
                  <a:schemeClr val="lt1"/>
                </a:solidFill>
              </a:rPr>
              <a:t>P U19 – Lucka Syrovátková, e-mail</a:t>
            </a:r>
          </a:p>
          <a:p>
            <a:pPr marL="0" indent="0" algn="l">
              <a:lnSpc>
                <a:spcPct val="115000"/>
              </a:lnSpc>
            </a:pPr>
            <a:r>
              <a:rPr lang="cs" sz="1100" u="sng" dirty="0" smtClean="0">
                <a:solidFill>
                  <a:srgbClr val="F3F3F3"/>
                </a:solidFill>
                <a:hlinkClick r:id="rId5"/>
              </a:rPr>
              <a:t>lucka.syrovatkova@volny.cz</a:t>
            </a:r>
            <a:endParaRPr lang="cs" sz="1100" u="sng" dirty="0">
              <a:solidFill>
                <a:srgbClr val="F3F3F3"/>
              </a:solidFill>
            </a:endParaRPr>
          </a:p>
          <a:p>
            <a:pPr marL="0" lvl="0" indent="0" algn="l">
              <a:lnSpc>
                <a:spcPct val="115000"/>
              </a:lnSpc>
            </a:pPr>
            <a:endParaRPr lang="cs" sz="1100" dirty="0" smtClean="0">
              <a:solidFill>
                <a:schemeClr val="lt1"/>
              </a:solidFill>
            </a:endParaRPr>
          </a:p>
          <a:p>
            <a:pPr marL="0" lvl="0" indent="0" algn="l">
              <a:lnSpc>
                <a:spcPct val="115000"/>
              </a:lnSpc>
            </a:pPr>
            <a:endParaRPr lang="cs" sz="1100" u="sng" dirty="0" smtClean="0">
              <a:solidFill>
                <a:srgbClr val="F3F3F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F3F3F3"/>
              </a:solidFill>
            </a:endParaRPr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3790425" y="7619075"/>
            <a:ext cx="2565600" cy="11295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b="1">
                <a:solidFill>
                  <a:srgbClr val="FFFFFF"/>
                </a:solidFill>
              </a:rPr>
              <a:t>Časový plán: </a:t>
            </a:r>
            <a:endParaRPr sz="1100" b="1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FFFFFF"/>
                </a:solidFill>
              </a:rPr>
              <a:t>08:00 otevření haly </a:t>
            </a:r>
            <a:endParaRPr sz="11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FFFFFF"/>
                </a:solidFill>
              </a:rPr>
              <a:t>08:30 ukončení kontrolní prezentace  </a:t>
            </a:r>
            <a:endParaRPr sz="11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FFFFFF"/>
                </a:solidFill>
              </a:rPr>
              <a:t>09:00 zahájení turnaje</a:t>
            </a:r>
            <a:endParaRPr sz="11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FFFFFF"/>
                </a:solidFill>
              </a:rPr>
              <a:t>17:30 očekávaný závěr turnaje</a:t>
            </a:r>
            <a:endParaRPr sz="1100">
              <a:solidFill>
                <a:srgbClr val="FFFFFF"/>
              </a:solidFill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790425" y="8780575"/>
            <a:ext cx="3121500" cy="844500"/>
          </a:xfrm>
          <a:prstGeom prst="rect">
            <a:avLst/>
          </a:prstGeom>
        </p:spPr>
        <p:txBody>
          <a:bodyPr spcFirstLastPara="1" wrap="square" lIns="121300" tIns="121300" rIns="121300" bIns="1213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b="1" dirty="0">
                <a:solidFill>
                  <a:srgbClr val="FFFFFF"/>
                </a:solidFill>
              </a:rPr>
              <a:t>Přihlášky: </a:t>
            </a:r>
            <a:r>
              <a:rPr lang="cs" sz="1100" dirty="0">
                <a:solidFill>
                  <a:srgbClr val="FFFFFF"/>
                </a:solidFill>
              </a:rPr>
              <a:t>do středy </a:t>
            </a:r>
            <a:r>
              <a:rPr lang="cs" sz="1100" dirty="0" smtClean="0">
                <a:solidFill>
                  <a:srgbClr val="FFFFFF"/>
                </a:solidFill>
              </a:rPr>
              <a:t>07. 09.</a:t>
            </a:r>
            <a:r>
              <a:rPr lang="cs" sz="1100" dirty="0">
                <a:solidFill>
                  <a:srgbClr val="FFFFFF"/>
                </a:solidFill>
              </a:rPr>
              <a:t> 2022 (pouze prostřednictvím IS </a:t>
            </a:r>
            <a:r>
              <a:rPr lang="cs" sz="1100" dirty="0" smtClean="0">
                <a:solidFill>
                  <a:srgbClr val="FFFFFF"/>
                </a:solidFill>
              </a:rPr>
              <a:t>ČBaS)</a:t>
            </a:r>
            <a:endParaRPr sz="11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b="1" dirty="0">
                <a:solidFill>
                  <a:srgbClr val="FFFFFF"/>
                </a:solidFill>
              </a:rPr>
              <a:t>Kontakt na pořadatele: </a:t>
            </a:r>
            <a:endParaRPr sz="1100" b="1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dirty="0">
                <a:solidFill>
                  <a:srgbClr val="FFFFFF"/>
                </a:solidFill>
              </a:rPr>
              <a:t>Hanka Pospíšilová, tel. </a:t>
            </a:r>
            <a:r>
              <a:rPr lang="cs" sz="1100" dirty="0">
                <a:solidFill>
                  <a:schemeClr val="lt1"/>
                </a:solidFill>
              </a:rPr>
              <a:t>739 056 868</a:t>
            </a:r>
            <a:endParaRPr sz="11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dirty="0">
                <a:solidFill>
                  <a:srgbClr val="FFFFFF"/>
                </a:solidFill>
              </a:rPr>
              <a:t>Martin Svoboda, tel. </a:t>
            </a:r>
            <a:r>
              <a:rPr lang="cs" sz="1100" dirty="0">
                <a:solidFill>
                  <a:schemeClr val="lt1"/>
                </a:solidFill>
              </a:rPr>
              <a:t>777 008 698</a:t>
            </a:r>
            <a:r>
              <a:rPr lang="cs" sz="1100" dirty="0">
                <a:solidFill>
                  <a:srgbClr val="FFFFFF"/>
                </a:solidFill>
              </a:rPr>
              <a:t> </a:t>
            </a:r>
            <a:endParaRPr sz="11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dirty="0">
                <a:solidFill>
                  <a:srgbClr val="FFFFFF"/>
                </a:solidFill>
              </a:rPr>
              <a:t>e-mail </a:t>
            </a:r>
            <a:r>
              <a:rPr lang="cs" sz="1100" u="sng" dirty="0">
                <a:solidFill>
                  <a:srgbClr val="F3F3F3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kometabadec@seznam.cz</a:t>
            </a:r>
            <a:r>
              <a:rPr lang="cs" sz="1100" dirty="0">
                <a:solidFill>
                  <a:srgbClr val="FFFFFF"/>
                </a:solidFill>
              </a:rPr>
              <a:t> </a:t>
            </a:r>
            <a:endParaRPr sz="1100" b="1" dirty="0">
              <a:solidFill>
                <a:srgbClr val="FFFFFF"/>
              </a:solidFill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2400" y="3238025"/>
            <a:ext cx="3561951" cy="6601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2400" y="10219625"/>
            <a:ext cx="912692" cy="409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983700" y="10219624"/>
            <a:ext cx="1013550" cy="40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138</Words>
  <Application>Microsoft Office PowerPoint</Application>
  <PresentationFormat>Vlastní</PresentationFormat>
  <Paragraphs>30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Open Sans</vt:lpstr>
      <vt:lpstr>Arial</vt:lpstr>
      <vt:lpstr>Montserrat ExtraBold</vt:lpstr>
      <vt:lpstr>Simple Light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Dobešová Miluška</dc:creator>
  <cp:lastModifiedBy>Dobešová Miluška</cp:lastModifiedBy>
  <cp:revision>8</cp:revision>
  <dcterms:modified xsi:type="dcterms:W3CDTF">2022-08-22T05:44:30Z</dcterms:modified>
</cp:coreProperties>
</file>